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0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3"/>
  </p:normalViewPr>
  <p:slideViewPr>
    <p:cSldViewPr snapToGrid="0" snapToObjects="1">
      <p:cViewPr varScale="1">
        <p:scale>
          <a:sx n="119" d="100"/>
          <a:sy n="119" d="100"/>
        </p:scale>
        <p:origin x="20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361DB-1748-164E-A5F8-D1FA6ECEB6CC}" type="datetimeFigureOut">
              <a:rPr lang="en-US" smtClean="0"/>
              <a:t>9/7/17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77024-05FA-C84D-B616-26501BF213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9999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361DB-1748-164E-A5F8-D1FA6ECEB6CC}" type="datetimeFigureOut">
              <a:rPr lang="en-US" smtClean="0"/>
              <a:t>9/7/17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77024-05FA-C84D-B616-26501BF213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0923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361DB-1748-164E-A5F8-D1FA6ECEB6CC}" type="datetimeFigureOut">
              <a:rPr lang="en-US" smtClean="0"/>
              <a:t>9/7/17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77024-05FA-C84D-B616-26501BF213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0210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361DB-1748-164E-A5F8-D1FA6ECEB6CC}" type="datetimeFigureOut">
              <a:rPr lang="en-US" smtClean="0"/>
              <a:t>9/7/17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77024-05FA-C84D-B616-26501BF213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05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361DB-1748-164E-A5F8-D1FA6ECEB6CC}" type="datetimeFigureOut">
              <a:rPr lang="en-US" smtClean="0"/>
              <a:t>9/7/17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77024-05FA-C84D-B616-26501BF213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057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361DB-1748-164E-A5F8-D1FA6ECEB6CC}" type="datetimeFigureOut">
              <a:rPr lang="en-US" smtClean="0"/>
              <a:t>9/7/17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77024-05FA-C84D-B616-26501BF213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6741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361DB-1748-164E-A5F8-D1FA6ECEB6CC}" type="datetimeFigureOut">
              <a:rPr lang="en-US" smtClean="0"/>
              <a:t>9/7/17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77024-05FA-C84D-B616-26501BF213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540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361DB-1748-164E-A5F8-D1FA6ECEB6CC}" type="datetimeFigureOut">
              <a:rPr lang="en-US" smtClean="0"/>
              <a:t>9/7/17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77024-05FA-C84D-B616-26501BF213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6962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361DB-1748-164E-A5F8-D1FA6ECEB6CC}" type="datetimeFigureOut">
              <a:rPr lang="en-US" smtClean="0"/>
              <a:t>9/7/17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77024-05FA-C84D-B616-26501BF213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721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361DB-1748-164E-A5F8-D1FA6ECEB6CC}" type="datetimeFigureOut">
              <a:rPr lang="en-US" smtClean="0"/>
              <a:t>9/7/17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77024-05FA-C84D-B616-26501BF213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581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361DB-1748-164E-A5F8-D1FA6ECEB6CC}" type="datetimeFigureOut">
              <a:rPr lang="en-US" smtClean="0"/>
              <a:t>9/7/17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77024-05FA-C84D-B616-26501BF213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3265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D361DB-1748-164E-A5F8-D1FA6ECEB6CC}" type="datetimeFigureOut">
              <a:rPr lang="en-US" smtClean="0"/>
              <a:t>9/7/17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D77024-05FA-C84D-B616-26501BF213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0402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Assessment: Where we got up to last time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Nick Nicholas, NSIP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05836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Immediate Changes: Expected Score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79570"/>
          </a:xfrm>
        </p:spPr>
        <p:txBody>
          <a:bodyPr>
            <a:normAutofit/>
          </a:bodyPr>
          <a:lstStyle/>
          <a:p>
            <a:r>
              <a:rPr lang="en-US" i="1" dirty="0"/>
              <a:t>S</a:t>
            </a:r>
            <a:r>
              <a:rPr lang="en-US" i="1" dirty="0" smtClean="0"/>
              <a:t>core </a:t>
            </a:r>
            <a:r>
              <a:rPr lang="en-US" i="1" dirty="0"/>
              <a:t>received for </a:t>
            </a:r>
            <a:r>
              <a:rPr lang="en-US" i="1" dirty="0" smtClean="0"/>
              <a:t>assessment often </a:t>
            </a:r>
            <a:r>
              <a:rPr lang="en-US" i="1" dirty="0"/>
              <a:t>contrasted against the expected or predicted score</a:t>
            </a:r>
          </a:p>
          <a:p>
            <a:r>
              <a:rPr lang="en-US" i="1" dirty="0" smtClean="0"/>
              <a:t>Expected </a:t>
            </a:r>
            <a:r>
              <a:rPr lang="en-US" i="1" dirty="0"/>
              <a:t>score can </a:t>
            </a:r>
            <a:r>
              <a:rPr lang="en-US" i="1" dirty="0" smtClean="0"/>
              <a:t>substitute </a:t>
            </a:r>
            <a:r>
              <a:rPr lang="en-US" i="1" dirty="0"/>
              <a:t>for </a:t>
            </a:r>
            <a:r>
              <a:rPr lang="en-US" i="1" dirty="0" smtClean="0"/>
              <a:t>received </a:t>
            </a:r>
            <a:r>
              <a:rPr lang="en-US" i="1" dirty="0"/>
              <a:t>score, where the received score is unavailable </a:t>
            </a:r>
            <a:endParaRPr lang="en-US" i="1" dirty="0" smtClean="0"/>
          </a:p>
          <a:p>
            <a:pPr lvl="1"/>
            <a:r>
              <a:rPr lang="en-US" i="1" dirty="0" smtClean="0"/>
              <a:t>The student </a:t>
            </a:r>
            <a:r>
              <a:rPr lang="en-US" i="1" dirty="0"/>
              <a:t>has not done the assessment, and will not be </a:t>
            </a:r>
            <a:r>
              <a:rPr lang="en-US" i="1" dirty="0" err="1"/>
              <a:t>penalised</a:t>
            </a:r>
            <a:r>
              <a:rPr lang="en-US" i="1" dirty="0"/>
              <a:t> for </a:t>
            </a:r>
            <a:r>
              <a:rPr lang="en-US" i="1" dirty="0" smtClean="0"/>
              <a:t>it</a:t>
            </a:r>
            <a:endParaRPr lang="en-US" i="1" dirty="0"/>
          </a:p>
          <a:p>
            <a:endParaRPr lang="en-US" dirty="0" smtClean="0"/>
          </a:p>
          <a:p>
            <a:r>
              <a:rPr lang="en-US" dirty="0" err="1" smtClean="0"/>
              <a:t>GradingAssignment</a:t>
            </a:r>
            <a:r>
              <a:rPr lang="en-US" dirty="0" smtClean="0"/>
              <a:t> </a:t>
            </a:r>
            <a:r>
              <a:rPr lang="en-US" dirty="0"/>
              <a:t>has two links to </a:t>
            </a:r>
            <a:r>
              <a:rPr lang="en-US" dirty="0" err="1"/>
              <a:t>GradingAssignmentScore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urrent </a:t>
            </a:r>
            <a:r>
              <a:rPr lang="en-US" dirty="0"/>
              <a:t>mandatory link remains, but becomes optional, and indicates the received score.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dditional </a:t>
            </a:r>
            <a:r>
              <a:rPr lang="en-US" dirty="0"/>
              <a:t>optional link is added, </a:t>
            </a:r>
            <a:r>
              <a:rPr lang="en-US" dirty="0" smtClean="0"/>
              <a:t>indicates expected </a:t>
            </a:r>
            <a:r>
              <a:rPr lang="en-US" dirty="0"/>
              <a:t>or predicted score.</a:t>
            </a:r>
          </a:p>
        </p:txBody>
      </p:sp>
    </p:spTree>
    <p:extLst>
      <p:ext uri="{BB962C8B-B14F-4D97-AF65-F5344CB8AC3E}">
        <p14:creationId xmlns:p14="http://schemas.microsoft.com/office/powerpoint/2010/main" val="6670750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Immediate Changes: Compositionality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79570"/>
          </a:xfrm>
        </p:spPr>
        <p:txBody>
          <a:bodyPr>
            <a:normAutofit lnSpcReduction="10000"/>
          </a:bodyPr>
          <a:lstStyle/>
          <a:p>
            <a:r>
              <a:rPr lang="en-US" i="1" dirty="0"/>
              <a:t>Assessments can be aggregated into other assessments</a:t>
            </a:r>
          </a:p>
          <a:p>
            <a:r>
              <a:rPr lang="en-US" i="1" dirty="0"/>
              <a:t>Assessments can be grouped by semester; by practical or written </a:t>
            </a:r>
            <a:r>
              <a:rPr lang="en-US" i="1" dirty="0" smtClean="0"/>
              <a:t>status; by </a:t>
            </a:r>
            <a:r>
              <a:rPr lang="en-US" i="1" dirty="0"/>
              <a:t>other categories</a:t>
            </a:r>
          </a:p>
          <a:p>
            <a:r>
              <a:rPr lang="en-US" i="1" dirty="0"/>
              <a:t>R</a:t>
            </a:r>
            <a:r>
              <a:rPr lang="en-US" i="1" dirty="0" smtClean="0"/>
              <a:t>eport </a:t>
            </a:r>
            <a:r>
              <a:rPr lang="en-US" i="1" dirty="0"/>
              <a:t>of </a:t>
            </a:r>
            <a:r>
              <a:rPr lang="en-US" i="1" dirty="0" smtClean="0"/>
              <a:t>student’s </a:t>
            </a:r>
            <a:r>
              <a:rPr lang="en-US" i="1" dirty="0"/>
              <a:t>progress over </a:t>
            </a:r>
            <a:r>
              <a:rPr lang="en-US" i="1" dirty="0" smtClean="0"/>
              <a:t>marking </a:t>
            </a:r>
            <a:r>
              <a:rPr lang="en-US" i="1" dirty="0"/>
              <a:t>term is based on assessments </a:t>
            </a:r>
            <a:r>
              <a:rPr lang="en-US" i="1" dirty="0" smtClean="0"/>
              <a:t>undergone </a:t>
            </a:r>
            <a:r>
              <a:rPr lang="en-US" i="1" dirty="0"/>
              <a:t>during the term</a:t>
            </a:r>
          </a:p>
          <a:p>
            <a:endParaRPr lang="en-US" dirty="0" smtClean="0"/>
          </a:p>
          <a:p>
            <a:r>
              <a:rPr lang="en-US" dirty="0"/>
              <a:t>A </a:t>
            </a:r>
            <a:r>
              <a:rPr lang="en-US" dirty="0" err="1"/>
              <a:t>GradingAssignment</a:t>
            </a:r>
            <a:r>
              <a:rPr lang="en-US" dirty="0"/>
              <a:t> can consist of other </a:t>
            </a:r>
            <a:r>
              <a:rPr lang="en-US" dirty="0" err="1"/>
              <a:t>GradingAssignments</a:t>
            </a:r>
            <a:r>
              <a:rPr lang="en-US" dirty="0"/>
              <a:t>, recursively</a:t>
            </a:r>
          </a:p>
          <a:p>
            <a:r>
              <a:rPr lang="en-US" dirty="0" err="1" smtClean="0"/>
              <a:t>GradingAssignment</a:t>
            </a:r>
            <a:r>
              <a:rPr lang="en-US" dirty="0" smtClean="0"/>
              <a:t>/Category </a:t>
            </a:r>
            <a:r>
              <a:rPr lang="en-US" dirty="0" smtClean="0"/>
              <a:t>can describe </a:t>
            </a:r>
            <a:r>
              <a:rPr lang="en-US" dirty="0"/>
              <a:t>a grouping of assessments.</a:t>
            </a:r>
          </a:p>
          <a:p>
            <a:r>
              <a:rPr lang="en-US" dirty="0"/>
              <a:t>The </a:t>
            </a:r>
            <a:r>
              <a:rPr lang="en-US" dirty="0" err="1"/>
              <a:t>StudentGrade</a:t>
            </a:r>
            <a:r>
              <a:rPr lang="en-US" dirty="0"/>
              <a:t> object may link to the </a:t>
            </a:r>
            <a:r>
              <a:rPr lang="en-US" dirty="0" err="1"/>
              <a:t>GradingAssignmentScore</a:t>
            </a:r>
            <a:r>
              <a:rPr lang="en-US" dirty="0"/>
              <a:t> objects that it aggregates over</a:t>
            </a:r>
          </a:p>
        </p:txBody>
      </p:sp>
    </p:spTree>
    <p:extLst>
      <p:ext uri="{BB962C8B-B14F-4D97-AF65-F5344CB8AC3E}">
        <p14:creationId xmlns:p14="http://schemas.microsoft.com/office/powerpoint/2010/main" val="20948610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Subsequent Changes: Shared Knowledge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79570"/>
          </a:xfrm>
        </p:spPr>
        <p:txBody>
          <a:bodyPr>
            <a:normAutofit/>
          </a:bodyPr>
          <a:lstStyle/>
          <a:p>
            <a:r>
              <a:rPr lang="en-US" dirty="0" smtClean="0"/>
              <a:t>Adding objects/attributes to represent context around assessment:</a:t>
            </a:r>
          </a:p>
          <a:p>
            <a:pPr lvl="1"/>
            <a:r>
              <a:rPr lang="en-US" dirty="0" smtClean="0"/>
              <a:t>Rubrics, Mark Info, Learning Standard Authorities</a:t>
            </a:r>
          </a:p>
          <a:p>
            <a:pPr lvl="1"/>
            <a:r>
              <a:rPr lang="en-US" dirty="0"/>
              <a:t>Pre-Exchange handshaking will determine whether these contextual objects will need to be </a:t>
            </a:r>
            <a:r>
              <a:rPr lang="en-US" dirty="0" smtClean="0"/>
              <a:t>exchanged, as mutual knowledge.</a:t>
            </a:r>
          </a:p>
          <a:p>
            <a:pPr lvl="1"/>
            <a:r>
              <a:rPr lang="en-US" dirty="0"/>
              <a:t>The agreed knowledge between sender and receiver can change for any two parties, and even for any given </a:t>
            </a:r>
            <a:r>
              <a:rPr lang="en-US" dirty="0" smtClean="0"/>
              <a:t>exchange.</a:t>
            </a:r>
            <a:endParaRPr lang="en-US" dirty="0"/>
          </a:p>
          <a:p>
            <a:pPr lvl="1"/>
            <a:r>
              <a:rPr lang="en-US" dirty="0"/>
              <a:t>Within an enterprise, these contextual objects typically will not be </a:t>
            </a:r>
            <a:r>
              <a:rPr lang="en-US" dirty="0" smtClean="0"/>
              <a:t>exchanged: their </a:t>
            </a:r>
            <a:r>
              <a:rPr lang="en-US" dirty="0"/>
              <a:t>value will be understood</a:t>
            </a:r>
            <a:r>
              <a:rPr lang="en-US" dirty="0" smtClean="0"/>
              <a:t>.</a:t>
            </a:r>
          </a:p>
          <a:p>
            <a:r>
              <a:rPr lang="en-US" dirty="0"/>
              <a:t>There may be a need for an external register of learning standards (further discussion</a:t>
            </a:r>
            <a:r>
              <a:rPr lang="en-US" dirty="0" smtClean="0"/>
              <a:t>)</a:t>
            </a:r>
            <a:br>
              <a:rPr lang="en-US" dirty="0" smtClean="0"/>
            </a:b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95216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3143" y="247425"/>
            <a:ext cx="7077150" cy="6406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1955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Subsequent Changes: Scoring Iterations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79570"/>
          </a:xfrm>
        </p:spPr>
        <p:txBody>
          <a:bodyPr>
            <a:normAutofit/>
          </a:bodyPr>
          <a:lstStyle/>
          <a:p>
            <a:r>
              <a:rPr lang="en-US" i="1" dirty="0"/>
              <a:t>The scoring process may need to be captured</a:t>
            </a:r>
          </a:p>
          <a:p>
            <a:pPr lvl="1"/>
            <a:r>
              <a:rPr lang="en-US" i="1" dirty="0"/>
              <a:t>Successive submissions of drafts can be tracked</a:t>
            </a:r>
          </a:p>
          <a:p>
            <a:pPr lvl="1"/>
            <a:r>
              <a:rPr lang="en-US" i="1" dirty="0"/>
              <a:t>The student artefact (script) may be retained</a:t>
            </a:r>
          </a:p>
          <a:p>
            <a:pPr lvl="1"/>
            <a:r>
              <a:rPr lang="en-US" i="1" dirty="0"/>
              <a:t>Successive attempts at an assessment may be scored differently</a:t>
            </a:r>
          </a:p>
          <a:p>
            <a:endParaRPr lang="en-US" dirty="0" smtClean="0"/>
          </a:p>
          <a:p>
            <a:r>
              <a:rPr lang="en-US" dirty="0" smtClean="0"/>
              <a:t>A </a:t>
            </a:r>
            <a:r>
              <a:rPr lang="en-US" dirty="0"/>
              <a:t>Grading Assignment Submission Draft object will be added</a:t>
            </a:r>
          </a:p>
          <a:p>
            <a:pPr lvl="1"/>
            <a:r>
              <a:rPr lang="en-US" dirty="0" smtClean="0"/>
              <a:t>The </a:t>
            </a:r>
            <a:r>
              <a:rPr lang="en-US" dirty="0"/>
              <a:t>object may include the student artefact</a:t>
            </a:r>
          </a:p>
          <a:p>
            <a:pPr lvl="1"/>
            <a:r>
              <a:rPr lang="en-US" dirty="0"/>
              <a:t>The object is timestamped</a:t>
            </a:r>
          </a:p>
          <a:p>
            <a:pPr lvl="1"/>
            <a:r>
              <a:rPr lang="en-US" dirty="0"/>
              <a:t>The object will indicate which iteration of submission the draft reflects</a:t>
            </a:r>
          </a:p>
          <a:p>
            <a:pPr lvl="1"/>
            <a:r>
              <a:rPr lang="en-US" dirty="0"/>
              <a:t>Each Grading Assignment Submission Draft may be scored separately</a:t>
            </a:r>
            <a:r>
              <a:rPr lang="en-US"/>
              <a:t>. </a:t>
            </a:r>
            <a:endParaRPr lang="en-US" smtClean="0"/>
          </a:p>
          <a:p>
            <a:pPr lvl="2"/>
            <a:r>
              <a:rPr lang="en-US" smtClean="0"/>
              <a:t>This </a:t>
            </a:r>
            <a:r>
              <a:rPr lang="en-US" dirty="0"/>
              <a:t>is reflected in an optional link to a separate instance of </a:t>
            </a:r>
            <a:r>
              <a:rPr lang="en-US" dirty="0" err="1"/>
              <a:t>GradingAssignmentScore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0004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0625" y="329424"/>
            <a:ext cx="5991219" cy="6119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1097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This time last year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Very basic support of formative assessment</a:t>
            </a:r>
          </a:p>
          <a:p>
            <a:pPr lvl="1"/>
            <a:r>
              <a:rPr lang="en-US" dirty="0" err="1" smtClean="0"/>
              <a:t>GradingAssignment</a:t>
            </a:r>
            <a:r>
              <a:rPr lang="en-US" dirty="0" smtClean="0"/>
              <a:t>, </a:t>
            </a:r>
            <a:r>
              <a:rPr lang="en-US" dirty="0" err="1" smtClean="0"/>
              <a:t>GradingAssignmentScore</a:t>
            </a:r>
            <a:endParaRPr lang="en-US" dirty="0" smtClean="0"/>
          </a:p>
          <a:p>
            <a:pPr lvl="1"/>
            <a:r>
              <a:rPr lang="en-US" dirty="0" smtClean="0"/>
              <a:t>Drawing on work already done in SIF-US</a:t>
            </a:r>
          </a:p>
          <a:p>
            <a:r>
              <a:rPr lang="en-US" dirty="0" smtClean="0"/>
              <a:t>Preliminary work on summative gradebook assessment </a:t>
            </a:r>
          </a:p>
          <a:p>
            <a:pPr lvl="1"/>
            <a:r>
              <a:rPr lang="en-US" dirty="0" smtClean="0"/>
              <a:t>(</a:t>
            </a:r>
            <a:r>
              <a:rPr lang="en-US" dirty="0" err="1" smtClean="0"/>
              <a:t>StudentGrade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Done with CEO </a:t>
            </a:r>
            <a:r>
              <a:rPr lang="en-US" dirty="0" err="1" smtClean="0"/>
              <a:t>Melb</a:t>
            </a:r>
            <a:endParaRPr lang="en-US" dirty="0" smtClean="0"/>
          </a:p>
          <a:p>
            <a:r>
              <a:rPr lang="en-US" dirty="0" smtClean="0"/>
              <a:t>NAPLAN-specific objects well underway</a:t>
            </a:r>
          </a:p>
          <a:p>
            <a:pPr lvl="1"/>
            <a:r>
              <a:rPr lang="en-US" dirty="0" smtClean="0"/>
              <a:t>Objects very much specific to NAPLAN structure</a:t>
            </a:r>
          </a:p>
          <a:p>
            <a:pPr lvl="1"/>
            <a:r>
              <a:rPr lang="en-US" dirty="0" smtClean="0"/>
              <a:t>Though basic structure is </a:t>
            </a:r>
            <a:r>
              <a:rPr lang="en-US" dirty="0" err="1" smtClean="0"/>
              <a:t>generalisable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81040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10927" y="279394"/>
            <a:ext cx="5794733" cy="5919084"/>
          </a:xfrm>
        </p:spPr>
      </p:pic>
    </p:spTree>
    <p:extLst>
      <p:ext uri="{BB962C8B-B14F-4D97-AF65-F5344CB8AC3E}">
        <p14:creationId xmlns:p14="http://schemas.microsoft.com/office/powerpoint/2010/main" val="4987141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At Previous Workshop: Key Findings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NAPLAN SIF objects will remain idiosyncratic</a:t>
            </a:r>
          </a:p>
          <a:p>
            <a:r>
              <a:rPr lang="en-US" dirty="0"/>
              <a:t>It should be possible to use the same set of objects for formative and summative assessment, at a first cut</a:t>
            </a:r>
          </a:p>
          <a:p>
            <a:r>
              <a:rPr lang="en-US" dirty="0"/>
              <a:t>Objects specific to particular assessment activities or use cases may be added as needed</a:t>
            </a:r>
          </a:p>
        </p:txBody>
      </p:sp>
    </p:spTree>
    <p:extLst>
      <p:ext uri="{BB962C8B-B14F-4D97-AF65-F5344CB8AC3E}">
        <p14:creationId xmlns:p14="http://schemas.microsoft.com/office/powerpoint/2010/main" val="11037800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At Previous Workshop: Immediate Changes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Existing objects fit for purpose.</a:t>
            </a:r>
          </a:p>
          <a:p>
            <a:r>
              <a:rPr lang="en-US" dirty="0" smtClean="0"/>
              <a:t>A few more links (Score to Grade; Assignment to Sub-Assignment; Assignment to Learning Standard; Assignment to expected Score)</a:t>
            </a:r>
          </a:p>
          <a:p>
            <a:r>
              <a:rPr lang="en-US" dirty="0" smtClean="0"/>
              <a:t>A few more attributes to Assignment, to </a:t>
            </a:r>
            <a:r>
              <a:rPr lang="en-US" dirty="0" err="1" smtClean="0"/>
              <a:t>contextualise</a:t>
            </a:r>
            <a:r>
              <a:rPr lang="en-US" dirty="0" smtClean="0"/>
              <a:t> it educationally</a:t>
            </a:r>
          </a:p>
          <a:p>
            <a:r>
              <a:rPr lang="en-US" dirty="0" smtClean="0"/>
              <a:t>A few more attributes to Learning Standard, to </a:t>
            </a:r>
            <a:r>
              <a:rPr lang="en-US" dirty="0" err="1" smtClean="0"/>
              <a:t>genericise</a:t>
            </a:r>
            <a:r>
              <a:rPr lang="en-US" dirty="0" smtClean="0"/>
              <a:t> 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86782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40403" y="365761"/>
            <a:ext cx="5741776" cy="5864991"/>
          </a:xfrm>
        </p:spPr>
      </p:pic>
    </p:spTree>
    <p:extLst>
      <p:ext uri="{BB962C8B-B14F-4D97-AF65-F5344CB8AC3E}">
        <p14:creationId xmlns:p14="http://schemas.microsoft.com/office/powerpoint/2010/main" val="1001359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Immediate Changes: Assessment Instrument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i="1" dirty="0" smtClean="0"/>
              <a:t>School </a:t>
            </a:r>
            <a:r>
              <a:rPr lang="en-US" i="1" dirty="0"/>
              <a:t>authorities are rarely interested in gathering the test instrument (assessment form, assignment); they are more interested in the assessment results</a:t>
            </a:r>
            <a:r>
              <a:rPr lang="en-US" i="1" dirty="0" smtClean="0"/>
              <a:t>.</a:t>
            </a:r>
            <a:r>
              <a:rPr lang="en-US" dirty="0"/>
              <a:t> </a:t>
            </a:r>
            <a:r>
              <a:rPr lang="en-US" i="1" dirty="0"/>
              <a:t>However the test instrument may be consulted to make sense of the results.</a:t>
            </a:r>
          </a:p>
          <a:p>
            <a:endParaRPr lang="en-US" i="1" dirty="0" smtClean="0"/>
          </a:p>
          <a:p>
            <a:r>
              <a:rPr lang="en-US" dirty="0"/>
              <a:t>A</a:t>
            </a:r>
            <a:r>
              <a:rPr lang="en-US" dirty="0" smtClean="0"/>
              <a:t>ssessment </a:t>
            </a:r>
            <a:r>
              <a:rPr lang="en-US" dirty="0"/>
              <a:t>instrument </a:t>
            </a:r>
            <a:r>
              <a:rPr lang="en-US" dirty="0" smtClean="0"/>
              <a:t>represented </a:t>
            </a:r>
            <a:r>
              <a:rPr lang="en-US" dirty="0" smtClean="0"/>
              <a:t>in </a:t>
            </a:r>
            <a:r>
              <a:rPr lang="en-US" dirty="0" err="1" smtClean="0"/>
              <a:t>GradingAssessment</a:t>
            </a:r>
            <a:r>
              <a:rPr lang="en-US" dirty="0" smtClean="0"/>
              <a:t> as link to resource </a:t>
            </a:r>
            <a:r>
              <a:rPr lang="en-US" dirty="0"/>
              <a:t>or binary attached </a:t>
            </a:r>
            <a:r>
              <a:rPr lang="en-US" dirty="0" smtClean="0"/>
              <a:t>resource (“</a:t>
            </a:r>
            <a:r>
              <a:rPr lang="en-US" dirty="0" err="1" smtClean="0"/>
              <a:t>AssessmentForm</a:t>
            </a:r>
            <a:r>
              <a:rPr lang="en-US" dirty="0" smtClean="0"/>
              <a:t>” in diagram)</a:t>
            </a:r>
            <a:endParaRPr lang="en-US" dirty="0"/>
          </a:p>
          <a:p>
            <a:r>
              <a:rPr lang="en-US" dirty="0"/>
              <a:t>I</a:t>
            </a:r>
            <a:r>
              <a:rPr lang="en-US" dirty="0" smtClean="0"/>
              <a:t>nstrument </a:t>
            </a:r>
            <a:r>
              <a:rPr lang="en-US" dirty="0"/>
              <a:t>is accompanied by a descriptor.</a:t>
            </a:r>
          </a:p>
          <a:p>
            <a:r>
              <a:rPr lang="en-US" dirty="0"/>
              <a:t>At </a:t>
            </a:r>
            <a:r>
              <a:rPr lang="en-US" dirty="0" smtClean="0"/>
              <a:t>later </a:t>
            </a:r>
            <a:r>
              <a:rPr lang="en-US" dirty="0"/>
              <a:t>stage, </a:t>
            </a:r>
            <a:r>
              <a:rPr lang="en-US" dirty="0" smtClean="0"/>
              <a:t>particularly </a:t>
            </a:r>
            <a:r>
              <a:rPr lang="en-US" dirty="0"/>
              <a:t>in summative assessment, </a:t>
            </a:r>
            <a:r>
              <a:rPr lang="en-US" dirty="0" err="1" smtClean="0"/>
              <a:t>AssessmentItem</a:t>
            </a:r>
            <a:r>
              <a:rPr lang="en-US" dirty="0" smtClean="0"/>
              <a:t> </a:t>
            </a:r>
            <a:r>
              <a:rPr lang="en-US" dirty="0"/>
              <a:t>object may be provided. </a:t>
            </a:r>
            <a:endParaRPr lang="en-US" dirty="0" smtClean="0"/>
          </a:p>
          <a:p>
            <a:pPr lvl="1"/>
            <a:r>
              <a:rPr lang="en-US" dirty="0" smtClean="0"/>
              <a:t>This </a:t>
            </a:r>
            <a:r>
              <a:rPr lang="en-US" dirty="0"/>
              <a:t>is already </a:t>
            </a:r>
            <a:r>
              <a:rPr lang="en-US" dirty="0" smtClean="0"/>
              <a:t>done </a:t>
            </a:r>
            <a:r>
              <a:rPr lang="en-US" dirty="0"/>
              <a:t>for NAPLAN.</a:t>
            </a:r>
          </a:p>
        </p:txBody>
      </p:sp>
    </p:spTree>
    <p:extLst>
      <p:ext uri="{BB962C8B-B14F-4D97-AF65-F5344CB8AC3E}">
        <p14:creationId xmlns:p14="http://schemas.microsoft.com/office/powerpoint/2010/main" val="19039082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Immediate Changes: Assessment Purpose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i="1" dirty="0"/>
              <a:t>The purpose of assessment differentiates </a:t>
            </a:r>
            <a:r>
              <a:rPr lang="en-US" i="1" dirty="0" smtClean="0"/>
              <a:t>assessments, </a:t>
            </a:r>
            <a:r>
              <a:rPr lang="en-US" i="1" dirty="0"/>
              <a:t>as context</a:t>
            </a:r>
          </a:p>
          <a:p>
            <a:pPr lvl="1"/>
            <a:r>
              <a:rPr lang="en-US" i="1" dirty="0"/>
              <a:t>That includes where the assessment is intended for</a:t>
            </a:r>
          </a:p>
          <a:p>
            <a:r>
              <a:rPr lang="en-US" i="1" dirty="0" smtClean="0"/>
              <a:t>Purposes </a:t>
            </a:r>
            <a:r>
              <a:rPr lang="en-US" i="1" dirty="0"/>
              <a:t>of assessment include:</a:t>
            </a:r>
          </a:p>
          <a:p>
            <a:pPr lvl="1"/>
            <a:r>
              <a:rPr lang="en-US" i="1" dirty="0"/>
              <a:t>Teachers scoring student work</a:t>
            </a:r>
          </a:p>
          <a:p>
            <a:pPr lvl="1"/>
            <a:r>
              <a:rPr lang="en-US" i="1" dirty="0"/>
              <a:t>Teachers reporting on students’ progress vertically</a:t>
            </a:r>
          </a:p>
          <a:p>
            <a:pPr lvl="1"/>
            <a:r>
              <a:rPr lang="en-US" i="1" dirty="0"/>
              <a:t>Teachers reporting on students’ progress to parents</a:t>
            </a:r>
          </a:p>
          <a:p>
            <a:pPr lvl="1"/>
            <a:r>
              <a:rPr lang="en-US" i="1" dirty="0"/>
              <a:t>Diagnostic formative</a:t>
            </a:r>
          </a:p>
          <a:p>
            <a:pPr lvl="1"/>
            <a:r>
              <a:rPr lang="en-US" i="1" dirty="0" err="1"/>
              <a:t>Paedagogical</a:t>
            </a:r>
            <a:r>
              <a:rPr lang="en-US" i="1" dirty="0"/>
              <a:t> formative (which often ends up being diagnostic at a different time scale)</a:t>
            </a:r>
          </a:p>
          <a:p>
            <a:endParaRPr lang="en-US" i="1" dirty="0" smtClean="0"/>
          </a:p>
          <a:p>
            <a:r>
              <a:rPr lang="en-US" dirty="0"/>
              <a:t>The assessment purpose </a:t>
            </a:r>
            <a:r>
              <a:rPr lang="en-US" dirty="0" smtClean="0"/>
              <a:t>field in </a:t>
            </a:r>
            <a:r>
              <a:rPr lang="en-US" dirty="0" err="1" smtClean="0"/>
              <a:t>GradingAssignment</a:t>
            </a:r>
            <a:r>
              <a:rPr lang="en-US" dirty="0" smtClean="0"/>
              <a:t> will need </a:t>
            </a:r>
            <a:r>
              <a:rPr lang="en-US" dirty="0"/>
              <a:t>to be enriched significantly, to provide proper context to assessment objects</a:t>
            </a:r>
          </a:p>
        </p:txBody>
      </p:sp>
    </p:spTree>
    <p:extLst>
      <p:ext uri="{BB962C8B-B14F-4D97-AF65-F5344CB8AC3E}">
        <p14:creationId xmlns:p14="http://schemas.microsoft.com/office/powerpoint/2010/main" val="13535742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Immediate Changes: Syllabus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40936"/>
          </a:xfrm>
        </p:spPr>
        <p:txBody>
          <a:bodyPr>
            <a:normAutofit fontScale="77500" lnSpcReduction="20000"/>
          </a:bodyPr>
          <a:lstStyle/>
          <a:p>
            <a:r>
              <a:rPr lang="en-US" i="1" dirty="0"/>
              <a:t>Assessment needs to be </a:t>
            </a:r>
            <a:r>
              <a:rPr lang="en-US" i="1" dirty="0" err="1"/>
              <a:t>contextualised</a:t>
            </a:r>
            <a:r>
              <a:rPr lang="en-US" i="1" dirty="0"/>
              <a:t> against </a:t>
            </a:r>
            <a:r>
              <a:rPr lang="en-US" i="1" dirty="0" smtClean="0"/>
              <a:t>syllabus </a:t>
            </a:r>
            <a:r>
              <a:rPr lang="en-US" i="1" dirty="0"/>
              <a:t>or curriculum being </a:t>
            </a:r>
            <a:r>
              <a:rPr lang="en-US" i="1" dirty="0" smtClean="0"/>
              <a:t>taught</a:t>
            </a:r>
          </a:p>
          <a:p>
            <a:pPr lvl="1"/>
            <a:r>
              <a:rPr lang="en-US" i="1" dirty="0" smtClean="0"/>
              <a:t>The </a:t>
            </a:r>
            <a:r>
              <a:rPr lang="en-US" i="1" dirty="0"/>
              <a:t>syllabus is heterogeneous, and </a:t>
            </a:r>
            <a:r>
              <a:rPr lang="en-US" i="1" dirty="0" smtClean="0"/>
              <a:t>Australian </a:t>
            </a:r>
            <a:r>
              <a:rPr lang="en-US" i="1" dirty="0"/>
              <a:t>Curriculum does not </a:t>
            </a:r>
            <a:r>
              <a:rPr lang="en-US" i="1" dirty="0" smtClean="0"/>
              <a:t>displace other syllabuses.</a:t>
            </a:r>
            <a:endParaRPr lang="en-US" i="1" dirty="0" smtClean="0"/>
          </a:p>
          <a:p>
            <a:pPr lvl="1"/>
            <a:r>
              <a:rPr lang="en-US" i="1" dirty="0" smtClean="0"/>
              <a:t>An assessment may need to align to multiple curricula (e.g. International Baccalaureate)</a:t>
            </a:r>
            <a:endParaRPr lang="en-US" i="1" dirty="0"/>
          </a:p>
          <a:p>
            <a:pPr lvl="1"/>
            <a:r>
              <a:rPr lang="en-US" i="1" dirty="0"/>
              <a:t>The syllabus can include local ad hoc entries, and entries specific to a student (learning plan).</a:t>
            </a:r>
          </a:p>
          <a:p>
            <a:pPr lvl="1"/>
            <a:r>
              <a:rPr lang="en-US" i="1" dirty="0"/>
              <a:t>Cannot always mandate a syllabus link</a:t>
            </a:r>
          </a:p>
          <a:p>
            <a:r>
              <a:rPr lang="en-US" i="1" dirty="0" smtClean="0"/>
              <a:t>Schools use </a:t>
            </a:r>
            <a:r>
              <a:rPr lang="en-US" i="1" dirty="0"/>
              <a:t>syllabus </a:t>
            </a:r>
            <a:r>
              <a:rPr lang="en-US" i="1" dirty="0" smtClean="0"/>
              <a:t>to </a:t>
            </a:r>
            <a:r>
              <a:rPr lang="en-US" i="1" dirty="0"/>
              <a:t>determine how much of </a:t>
            </a:r>
            <a:r>
              <a:rPr lang="en-US" i="1" dirty="0" smtClean="0"/>
              <a:t>curriculum </a:t>
            </a:r>
            <a:r>
              <a:rPr lang="en-US" i="1" dirty="0" smtClean="0"/>
              <a:t>covered </a:t>
            </a:r>
            <a:r>
              <a:rPr lang="en-US" i="1" dirty="0"/>
              <a:t>through assessment</a:t>
            </a:r>
          </a:p>
          <a:p>
            <a:endParaRPr lang="en-US" i="1" dirty="0" smtClean="0"/>
          </a:p>
          <a:p>
            <a:r>
              <a:rPr lang="en-US" dirty="0"/>
              <a:t>Both </a:t>
            </a:r>
            <a:r>
              <a:rPr lang="en-US" dirty="0" err="1"/>
              <a:t>GradingAssignment</a:t>
            </a:r>
            <a:r>
              <a:rPr lang="en-US" dirty="0"/>
              <a:t> and </a:t>
            </a:r>
            <a:r>
              <a:rPr lang="en-US" dirty="0" err="1"/>
              <a:t>StudentGrade</a:t>
            </a:r>
            <a:r>
              <a:rPr lang="en-US" dirty="0"/>
              <a:t> link to zero or more learning standards</a:t>
            </a:r>
          </a:p>
          <a:p>
            <a:r>
              <a:rPr lang="en-US" dirty="0"/>
              <a:t>L</a:t>
            </a:r>
            <a:r>
              <a:rPr lang="en-US" dirty="0" smtClean="0"/>
              <a:t>earning </a:t>
            </a:r>
            <a:r>
              <a:rPr lang="en-US" dirty="0"/>
              <a:t>standards are encoded as an option of: </a:t>
            </a:r>
            <a:r>
              <a:rPr lang="en-US" dirty="0" err="1"/>
              <a:t>LearningStandardItem</a:t>
            </a:r>
            <a:r>
              <a:rPr lang="en-US" dirty="0"/>
              <a:t> </a:t>
            </a:r>
            <a:r>
              <a:rPr lang="en-US" dirty="0" err="1"/>
              <a:t>RefID</a:t>
            </a:r>
            <a:r>
              <a:rPr lang="en-US" dirty="0"/>
              <a:t>; Australian Curriculum URL; or Curriculum/Statement </a:t>
            </a:r>
            <a:r>
              <a:rPr lang="en-US" dirty="0" smtClean="0"/>
              <a:t>pair</a:t>
            </a:r>
            <a:endParaRPr lang="en-US" dirty="0"/>
          </a:p>
          <a:p>
            <a:pPr lvl="1"/>
            <a:r>
              <a:rPr lang="en-US" dirty="0"/>
              <a:t>N</a:t>
            </a:r>
            <a:r>
              <a:rPr lang="en-US" dirty="0" smtClean="0"/>
              <a:t>ot </a:t>
            </a:r>
            <a:r>
              <a:rPr lang="en-US" dirty="0"/>
              <a:t>presupposed to be in the Australian Curriculum, or mapped to the Australian Curriculum</a:t>
            </a:r>
          </a:p>
          <a:p>
            <a:pPr lvl="1"/>
            <a:r>
              <a:rPr lang="en-US" dirty="0" smtClean="0"/>
              <a:t>Need not be presented within a hierarchy, or even be in a hierarchy</a:t>
            </a:r>
            <a:endParaRPr lang="en-US" dirty="0"/>
          </a:p>
          <a:p>
            <a:pPr lvl="1"/>
            <a:r>
              <a:rPr lang="en-US" dirty="0" smtClean="0"/>
              <a:t>Can </a:t>
            </a:r>
            <a:r>
              <a:rPr lang="en-US" dirty="0"/>
              <a:t>belong to an individual learning plan, or an ad hoc learning objective</a:t>
            </a:r>
          </a:p>
          <a:p>
            <a:pPr lvl="1"/>
            <a:r>
              <a:rPr lang="en-US" dirty="0"/>
              <a:t>Not all learning standard objects </a:t>
            </a:r>
            <a:r>
              <a:rPr lang="en-US" dirty="0" smtClean="0"/>
              <a:t>need belong </a:t>
            </a:r>
            <a:r>
              <a:rPr lang="en-US" dirty="0"/>
              <a:t>to the same curriculum</a:t>
            </a:r>
          </a:p>
        </p:txBody>
      </p:sp>
    </p:spTree>
    <p:extLst>
      <p:ext uri="{BB962C8B-B14F-4D97-AF65-F5344CB8AC3E}">
        <p14:creationId xmlns:p14="http://schemas.microsoft.com/office/powerpoint/2010/main" val="12255228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846</Words>
  <Application>Microsoft Macintosh PowerPoint</Application>
  <PresentationFormat>Widescreen</PresentationFormat>
  <Paragraphs>88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Calibri</vt:lpstr>
      <vt:lpstr>Calibri Light</vt:lpstr>
      <vt:lpstr>Mangal</vt:lpstr>
      <vt:lpstr>Arial</vt:lpstr>
      <vt:lpstr>Office Theme</vt:lpstr>
      <vt:lpstr>Assessment: Where we got up to last time</vt:lpstr>
      <vt:lpstr>This time last year…</vt:lpstr>
      <vt:lpstr>PowerPoint Presentation</vt:lpstr>
      <vt:lpstr>At Previous Workshop: Key Findings</vt:lpstr>
      <vt:lpstr>At Previous Workshop: Immediate Changes</vt:lpstr>
      <vt:lpstr>PowerPoint Presentation</vt:lpstr>
      <vt:lpstr>Immediate Changes: Assessment Instrument</vt:lpstr>
      <vt:lpstr>Immediate Changes: Assessment Purpose</vt:lpstr>
      <vt:lpstr>Immediate Changes: Syllabus</vt:lpstr>
      <vt:lpstr>Immediate Changes: Expected Score</vt:lpstr>
      <vt:lpstr>Immediate Changes: Compositionality</vt:lpstr>
      <vt:lpstr>Subsequent Changes: Shared Knowledge</vt:lpstr>
      <vt:lpstr>PowerPoint Presentation</vt:lpstr>
      <vt:lpstr>Subsequent Changes: Scoring Iterations</vt:lpstr>
      <vt:lpstr>PowerPoint Presentation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Nick Nicholas</dc:creator>
  <cp:lastModifiedBy>Nick Nicholas</cp:lastModifiedBy>
  <cp:revision>72</cp:revision>
  <dcterms:created xsi:type="dcterms:W3CDTF">2017-09-07T02:00:44Z</dcterms:created>
  <dcterms:modified xsi:type="dcterms:W3CDTF">2017-09-07T04:25:29Z</dcterms:modified>
</cp:coreProperties>
</file>

<file path=docProps/thumbnail.jpeg>
</file>